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510"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10/3/2024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8.png"/><Relationship Id="rId17" Type="http://schemas.microsoft.com/office/2007/relationships/hdphoto" Target="../media/hdphoto6.wdp"/><Relationship Id="rId2" Type="http://schemas.openxmlformats.org/officeDocument/2006/relationships/image" Target="../media/image1.jpg"/><Relationship Id="rId16"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7.jpg"/><Relationship Id="rId5" Type="http://schemas.openxmlformats.org/officeDocument/2006/relationships/image" Target="../media/image4.png"/><Relationship Id="rId15" Type="http://schemas.microsoft.com/office/2007/relationships/hdphoto" Target="../media/hdphoto5.wdp"/><Relationship Id="rId10" Type="http://schemas.microsoft.com/office/2007/relationships/hdphoto" Target="../media/hdphoto3.wdp"/><Relationship Id="rId4" Type="http://schemas.openxmlformats.org/officeDocument/2006/relationships/image" Target="../media/image3.jpg"/><Relationship Id="rId9" Type="http://schemas.openxmlformats.org/officeDocument/2006/relationships/image" Target="../media/image6.png"/><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173594"/>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Detached Four/Five Bedroom House Quietly Situated In A Favoured Area Close To Amenities With Attractive Gardens And Double          Width Drive</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 </a:t>
            </a:r>
          </a:p>
          <a:p>
            <a:pPr algn="ctr">
              <a:lnSpc>
                <a:spcPct val="107000"/>
              </a:lnSpc>
              <a:spcAft>
                <a:spcPts val="800"/>
              </a:spcAft>
            </a:pPr>
            <a:r>
              <a:rPr lang="en-GB" sz="1200" kern="100" dirty="0">
                <a:effectLst/>
                <a:latin typeface="Helvetica" panose="020B0604020202020204" pitchFamily="34" charset="0"/>
                <a:ea typeface="Aptos" panose="020B0004020202020204" pitchFamily="34" charset="0"/>
                <a:cs typeface="Helvetica" panose="020B0604020202020204" pitchFamily="34" charset="0"/>
              </a:rPr>
              <a:t>Ground Floor Cloakroom/</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 Lounge * Dining Room * Refitted Kitchen * Utility Room Ground Floor Bedroom/Family Room * Four First Floor Bedrooms – En-Suite Shower Room/</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 Family Bathroom Suite * Gas Central Heating * Double Glazed Windows Super Family Home </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£480</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a:solidFill>
                  <a:srgbClr val="FFFFFF"/>
                </a:solidFill>
                <a:latin typeface="HelveticaNeueLT-Medium"/>
                <a:ea typeface="Times New Roman" panose="02020603050405020304" pitchFamily="18" charset="0"/>
              </a:rPr>
              <a:t>3 Cheriswood Close</a:t>
            </a:r>
            <a:r>
              <a:rPr lang="en-GB" sz="1800">
                <a:solidFill>
                  <a:srgbClr val="FFFFFF"/>
                </a:solidFill>
                <a:effectLst/>
                <a:latin typeface="HelveticaNeueLT-Medium"/>
                <a:ea typeface="Times New Roman" panose="02020603050405020304" pitchFamily="18" charset="0"/>
              </a:rPr>
              <a:t>, </a:t>
            </a:r>
            <a:r>
              <a:rPr lang="en-GB" sz="1800" dirty="0">
                <a:solidFill>
                  <a:srgbClr val="FFFFFF"/>
                </a:solidFill>
                <a:effectLst/>
                <a:latin typeface="HelveticaNeueLT-Medium"/>
                <a:ea typeface="Times New Roman" panose="02020603050405020304" pitchFamily="18" charset="0"/>
              </a:rPr>
              <a:t>Exmouth, </a:t>
            </a:r>
            <a:r>
              <a:rPr lang="en-GB" sz="1800">
                <a:solidFill>
                  <a:srgbClr val="FFFFFF"/>
                </a:solidFill>
                <a:effectLst/>
                <a:latin typeface="HelveticaNeueLT-Medium"/>
                <a:ea typeface="Times New Roman" panose="02020603050405020304" pitchFamily="18" charset="0"/>
              </a:rPr>
              <a:t>EX8 4DZ</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0419" y="2605188"/>
            <a:ext cx="6345020"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2000"/>
                    </a14:imgEffect>
                  </a14:imgLayer>
                </a14:imgProps>
              </a:ext>
            </a:extLst>
          </a:blip>
          <a:srcRect/>
          <a:stretch/>
        </p:blipFill>
        <p:spPr bwMode="auto">
          <a:xfrm>
            <a:off x="653911" y="608851"/>
            <a:ext cx="3155987"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4000"/>
                    </a14:imgEffect>
                  </a14:imgLayer>
                </a14:imgProps>
              </a:ext>
            </a:extLst>
          </a:blip>
          <a:srcRect/>
          <a:stretch/>
        </p:blipFill>
        <p:spPr bwMode="auto">
          <a:xfrm>
            <a:off x="3913129" y="3113639"/>
            <a:ext cx="3155987"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5000"/>
                    </a14:imgEffect>
                  </a14:imgLayer>
                </a14:imgProps>
              </a:ext>
            </a:extLst>
          </a:blip>
          <a:srcRect/>
          <a:stretch/>
        </p:blipFill>
        <p:spPr bwMode="auto">
          <a:xfrm>
            <a:off x="650275" y="5412066"/>
            <a:ext cx="3155986" cy="21961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A742928-6615-9374-A0EF-33FEC62B992D}"/>
              </a:ext>
            </a:extLst>
          </p:cNvPr>
          <p:cNvPicPr>
            <a:picLocks noChangeAspect="1"/>
          </p:cNvPicPr>
          <p:nvPr/>
        </p:nvPicPr>
        <p:blipFill>
          <a:blip r:embed="rId11"/>
          <a:srcRect/>
          <a:stretch/>
        </p:blipFill>
        <p:spPr>
          <a:xfrm>
            <a:off x="2784959" y="7713364"/>
            <a:ext cx="1960775" cy="1901951"/>
          </a:xfrm>
          <a:prstGeom prst="rect">
            <a:avLst/>
          </a:prstGeom>
        </p:spPr>
      </p:pic>
      <p:pic>
        <p:nvPicPr>
          <p:cNvPr id="7" name="Picture 6" descr="A kitchen with white cabinets and red walls&#10;&#10;Description automatically generated">
            <a:extLst>
              <a:ext uri="{FF2B5EF4-FFF2-40B4-BE49-F238E27FC236}">
                <a16:creationId xmlns:a16="http://schemas.microsoft.com/office/drawing/2014/main" id="{87809D83-4B9D-900D-D879-4553C2C9EBB0}"/>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12000"/>
                    </a14:imgEffect>
                  </a14:imgLayer>
                </a14:imgProps>
              </a:ext>
            </a:extLst>
          </a:blip>
          <a:stretch>
            <a:fillRect/>
          </a:stretch>
        </p:blipFill>
        <p:spPr>
          <a:xfrm>
            <a:off x="3913130" y="640880"/>
            <a:ext cx="3155987" cy="2328064"/>
          </a:xfrm>
          <a:prstGeom prst="rect">
            <a:avLst/>
          </a:prstGeom>
        </p:spPr>
      </p:pic>
      <p:pic>
        <p:nvPicPr>
          <p:cNvPr id="9" name="Picture 8" descr="A dining room with a table and chairs&#10;&#10;Description automatically generated">
            <a:extLst>
              <a:ext uri="{FF2B5EF4-FFF2-40B4-BE49-F238E27FC236}">
                <a16:creationId xmlns:a16="http://schemas.microsoft.com/office/drawing/2014/main" id="{8A59C8BD-AD64-991C-6557-805737834190}"/>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bright="12000"/>
                    </a14:imgEffect>
                  </a14:imgLayer>
                </a14:imgProps>
              </a:ext>
            </a:extLst>
          </a:blip>
          <a:stretch>
            <a:fillRect/>
          </a:stretch>
        </p:blipFill>
        <p:spPr>
          <a:xfrm>
            <a:off x="650275" y="3099245"/>
            <a:ext cx="3155986" cy="2196128"/>
          </a:xfrm>
          <a:prstGeom prst="rect">
            <a:avLst/>
          </a:prstGeom>
        </p:spPr>
      </p:pic>
      <p:pic>
        <p:nvPicPr>
          <p:cNvPr id="11" name="Picture 10" descr="A backyard with a lawn and trees&#10;&#10;Description automatically generated">
            <a:extLst>
              <a:ext uri="{FF2B5EF4-FFF2-40B4-BE49-F238E27FC236}">
                <a16:creationId xmlns:a16="http://schemas.microsoft.com/office/drawing/2014/main" id="{B6555C80-3125-D984-2499-CA84AEFEB53B}"/>
              </a:ext>
            </a:extLst>
          </p:cNvPr>
          <p:cNvPicPr>
            <a:picLocks noChangeAspect="1"/>
          </p:cNvPicPr>
          <p:nvPr/>
        </p:nvPicPr>
        <p:blipFill>
          <a:blip r:embed="rId16">
            <a:extLst>
              <a:ext uri="{BEBA8EAE-BF5A-486C-A8C5-ECC9F3942E4B}">
                <a14:imgProps xmlns:a14="http://schemas.microsoft.com/office/drawing/2010/main">
                  <a14:imgLayer r:embed="rId17">
                    <a14:imgEffect>
                      <a14:brightnessContrast bright="10000"/>
                    </a14:imgEffect>
                  </a14:imgLayer>
                </a14:imgProps>
              </a:ext>
            </a:extLst>
          </a:blip>
          <a:stretch>
            <a:fillRect/>
          </a:stretch>
        </p:blipFill>
        <p:spPr>
          <a:xfrm>
            <a:off x="3913128" y="5412065"/>
            <a:ext cx="3155987" cy="2181734"/>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904482"/>
          </a:xfrm>
          <a:prstGeom prst="rect">
            <a:avLst/>
          </a:prstGeom>
          <a:noFill/>
        </p:spPr>
        <p:txBody>
          <a:bodyPr wrap="square" rtlCol="0">
            <a:spAutoFit/>
          </a:bodyPr>
          <a:lstStyle/>
          <a:p>
            <a:pPr algn="ctr"/>
            <a:r>
              <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3 Cheriswood Close, Exmouth, EX8 4DZ</a:t>
            </a: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  Front door with patterned glass window inset giving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a:t>
            </a:r>
            <a:r>
              <a:rPr lang="en-GB" sz="1200" dirty="0">
                <a:latin typeface="Helvetica" panose="020B0604020202020204" pitchFamily="34" charset="0"/>
                <a:cs typeface="Helvetica" panose="020B0604020202020204" pitchFamily="34" charset="0"/>
              </a:rPr>
              <a:t>   Radiator, stairs rising to first floor landing with useful understairs storage cupboard beneath.</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CLOAKROOM/WC: </a:t>
            </a:r>
            <a:r>
              <a:rPr lang="en-GB" sz="1200" dirty="0">
                <a:latin typeface="Helvetica" panose="020B0604020202020204" pitchFamily="34" charset="0"/>
                <a:cs typeface="Helvetica" panose="020B0604020202020204" pitchFamily="34" charset="0"/>
              </a:rPr>
              <a:t>  Wash hand basin with tiled splashback, WC, radiator, double glazed window with patterned glass.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 </a:t>
            </a:r>
            <a:r>
              <a:rPr lang="en-GB" sz="1200" dirty="0">
                <a:latin typeface="Helvetica" panose="020B0604020202020204" pitchFamily="34" charset="0"/>
                <a:cs typeface="Helvetica" panose="020B0604020202020204" pitchFamily="34" charset="0"/>
              </a:rPr>
              <a:t>  4.44m x 3.1m (14'7" x 10'2")   A double glazed window to front aspect, fire surround housing electric pebble-effect living flame fire, TV point, radiator, double glazed panelled doors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DINING ROOM: </a:t>
            </a:r>
            <a:r>
              <a:rPr lang="en-GB" sz="1200" dirty="0">
                <a:latin typeface="Helvetica" panose="020B0604020202020204" pitchFamily="34" charset="0"/>
                <a:cs typeface="Helvetica" panose="020B0604020202020204" pitchFamily="34" charset="0"/>
              </a:rPr>
              <a:t>  2.95m x 2.84m (9'8" x 9'4")   Double glazed doors opening onto the rear garden,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a:t>
            </a:r>
            <a:r>
              <a:rPr lang="en-GB" sz="1200" dirty="0">
                <a:latin typeface="Helvetica" panose="020B0604020202020204" pitchFamily="34" charset="0"/>
                <a:cs typeface="Helvetica" panose="020B0604020202020204" pitchFamily="34" charset="0"/>
              </a:rPr>
              <a:t>   3.15m x 3.58m (10'4" x 11'9") maximum.   (Access from both the dining room and reception hall).  Refitted with a range of stylish white units under colour coordinated working surfaces with inset induction hob with extractor hood over, cupboards, drawer units and integrated dishwasher beneath the work surfaces.  Inset single drainer sink unit with mixer tap, range of wall mounted cupboards, tiled surrounds, built-in oven with space for microwave over and cupboards above and below, tiled flooring and double glazed window overlooking the rear garden.</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UTILITY ROOM: </a:t>
            </a:r>
            <a:r>
              <a:rPr lang="en-GB" sz="1200" dirty="0">
                <a:latin typeface="Helvetica" panose="020B0604020202020204" pitchFamily="34" charset="0"/>
                <a:cs typeface="Helvetica" panose="020B0604020202020204" pitchFamily="34" charset="0"/>
              </a:rPr>
              <a:t>  2.18m x 1.68m (7'2" x 5'6")   With plumbing for automatic washing machine and space for tumble dryer, space for large American style fridge/freezer, tiled flooring, fitted cupboards, radiator, double glazed door giving access to rear garden and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5/FAMILY ROOM: </a:t>
            </a:r>
            <a:r>
              <a:rPr lang="en-GB" sz="1200" dirty="0">
                <a:latin typeface="Helvetica" panose="020B0604020202020204" pitchFamily="34" charset="0"/>
                <a:cs typeface="Helvetica" panose="020B0604020202020204" pitchFamily="34" charset="0"/>
              </a:rPr>
              <a:t>  4.88m x 2.31m (16'0" x 7'7")   A versatile room, double glazed window overlooking the front aspect, radiator, electric consumer unit.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FIRST FLOOR LANDING: </a:t>
            </a:r>
            <a:r>
              <a:rPr lang="en-GB" sz="1200" dirty="0">
                <a:latin typeface="Helvetica" panose="020B0604020202020204" pitchFamily="34" charset="0"/>
                <a:cs typeface="Helvetica" panose="020B0604020202020204" pitchFamily="34" charset="0"/>
              </a:rPr>
              <a:t>  With large loft hatch giving access to roof space, cupboard housing Worcester gas boiler for hot water and central heating.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1:  </a:t>
            </a:r>
            <a:r>
              <a:rPr lang="en-GB" sz="1200" dirty="0">
                <a:latin typeface="Helvetica" panose="020B0604020202020204" pitchFamily="34" charset="0"/>
                <a:cs typeface="Helvetica" panose="020B0604020202020204" pitchFamily="34" charset="0"/>
              </a:rPr>
              <a:t> 4.67m x 3.12m (15'4" x 10'3")   With double glazed window to front aspect, radiator housed in radiator cover.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EN-SUITE SHOWER ROOM/WC: </a:t>
            </a:r>
            <a:r>
              <a:rPr lang="en-GB" sz="1200" dirty="0">
                <a:latin typeface="Helvetica" panose="020B0604020202020204" pitchFamily="34" charset="0"/>
                <a:cs typeface="Helvetica" panose="020B0604020202020204" pitchFamily="34" charset="0"/>
              </a:rPr>
              <a:t>  2.64m x 1.65m (8'8" x 5'5") maximum measurement.    Comprising shower cubicle with splash screen door, pedestal wash hand basin, WC with push button flush, chrome heated towel rail, shaver socket, extractor fan and double glazed window with patterned glass.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2: </a:t>
            </a:r>
            <a:r>
              <a:rPr lang="en-GB" sz="1200" dirty="0">
                <a:latin typeface="Helvetica" panose="020B0604020202020204" pitchFamily="34" charset="0"/>
                <a:cs typeface="Helvetica" panose="020B0604020202020204" pitchFamily="34" charset="0"/>
              </a:rPr>
              <a:t>  3.43m x 2.49m (11'3" x 8'2")   With double glazed window to rear aspect, radiator, built-in wardrobe.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3: </a:t>
            </a:r>
            <a:r>
              <a:rPr lang="en-GB" sz="1200" dirty="0">
                <a:latin typeface="Helvetica" panose="020B0604020202020204" pitchFamily="34" charset="0"/>
                <a:cs typeface="Helvetica" panose="020B0604020202020204" pitchFamily="34" charset="0"/>
              </a:rPr>
              <a:t>  2.72m x 2.44m (8'11" x 8'0")   Double glazed window to front aspect, built-in cupboard over stairwell recess, TV point,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4: </a:t>
            </a:r>
            <a:r>
              <a:rPr lang="en-GB" sz="1200" dirty="0">
                <a:latin typeface="Helvetica" panose="020B0604020202020204" pitchFamily="34" charset="0"/>
                <a:cs typeface="Helvetica" panose="020B0604020202020204" pitchFamily="34" charset="0"/>
              </a:rPr>
              <a:t> 2.69m x 2.39m (8'10" x 7'10")   With double glazed window to rear aspect, radiator.</a:t>
            </a:r>
          </a:p>
          <a:p>
            <a:r>
              <a:rPr lang="en-GB" sz="1200" dirty="0">
                <a:latin typeface="Helvetica" panose="020B0604020202020204" pitchFamily="34" charset="0"/>
                <a:cs typeface="Helvetica" panose="020B0604020202020204" pitchFamily="34" charset="0"/>
              </a:rPr>
              <a:t> </a:t>
            </a:r>
          </a:p>
          <a:p>
            <a:pPr>
              <a:lnSpc>
                <a:spcPct val="107000"/>
              </a:lnSpc>
              <a:spcAft>
                <a:spcPts val="800"/>
              </a:spcAft>
            </a:pP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1687815"/>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FAMILY BATHROOM/WC: </a:t>
            </a:r>
            <a:r>
              <a:rPr lang="en-GB" sz="1200" dirty="0">
                <a:latin typeface="Helvetica" panose="020B0604020202020204" pitchFamily="34" charset="0"/>
                <a:cs typeface="Helvetica" panose="020B0604020202020204" pitchFamily="34" charset="0"/>
              </a:rPr>
              <a:t>  Comprising bath with shower attachment, shower curtain and rail, pedestal wash hand basin, WC with push button flush, chrome heated towel rail, extractor fan, double glazed window with patterned glass.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a:t>
            </a:r>
            <a:r>
              <a:rPr lang="en-GB" sz="1200" dirty="0">
                <a:latin typeface="Helvetica" panose="020B0604020202020204" pitchFamily="34" charset="0"/>
                <a:cs typeface="Helvetica" panose="020B0604020202020204" pitchFamily="34" charset="0"/>
              </a:rPr>
              <a:t>   Quietly situated in a select private drive off Cheriswood Avenue, the property is approached by a double width driveway with attractive lawned front gardens with colourful flower and shrub beds.  The property also owns a decorative stone flower bed alongside the private drive.  Accessed from the front garden is a </a:t>
            </a:r>
            <a:r>
              <a:rPr lang="en-GB" sz="1200" b="1" dirty="0">
                <a:latin typeface="Helvetica" panose="020B0604020202020204" pitchFamily="34" charset="0"/>
                <a:cs typeface="Helvetica" panose="020B0604020202020204" pitchFamily="34" charset="0"/>
              </a:rPr>
              <a:t>TIMBER GARDEN STORE</a:t>
            </a:r>
            <a:r>
              <a:rPr lang="en-GB" sz="1200" dirty="0">
                <a:latin typeface="Helvetica" panose="020B0604020202020204" pitchFamily="34" charset="0"/>
                <a:cs typeface="Helvetica" panose="020B0604020202020204" pitchFamily="34" charset="0"/>
              </a:rPr>
              <a:t> 3.1m x 2.44m (10'2" x 8'0")  with further door giving access through to the rear garden.  The rear garden is a lovely feature of the property enjoying a high degree of privacy and seclusion, laid to lawn with colourful well stocked flower and shrub beds, patio sun terrace areas ideal for outside entertaining, outside cold water tap, side pathway and gate gives access back round to the front of the property.</a:t>
            </a:r>
          </a:p>
          <a:p>
            <a:r>
              <a:rPr lang="en-GB" sz="1200" dirty="0">
                <a:latin typeface="Helvetica" panose="020B0604020202020204" pitchFamily="34" charset="0"/>
                <a:cs typeface="Helvetica" panose="020B0604020202020204" pitchFamily="34" charset="0"/>
              </a:rPr>
              <a:t> </a:t>
            </a:r>
          </a:p>
          <a:p>
            <a:r>
              <a:rPr lang="en-GB" sz="1000" b="1" dirty="0">
                <a:latin typeface="Helvetica" panose="020B0604020202020204" pitchFamily="34" charset="0"/>
                <a:cs typeface="Helvetica" panose="020B0604020202020204" pitchFamily="34" charset="0"/>
              </a:rPr>
              <a:t>Mortgage Assistance:  </a:t>
            </a:r>
            <a:r>
              <a:rPr lang="en-GB" sz="1000" dirty="0">
                <a:latin typeface="Helvetica" panose="020B0604020202020204" pitchFamily="34" charset="0"/>
                <a:cs typeface="Helvetica" panose="020B0604020202020204" pitchFamily="34" charset="0"/>
              </a:rPr>
              <a:t> We are pleased to recommend Meredith Morgan Taylor, who would be pleased to help no matter which estate agent you finally buy through. For a free initial chat please contact us on to arrange an appointment.  Your home may be repossessed if you do not keep up repayments on your mortgage. Meredith Morgan Taylor Ltd is an appointed representative of The Openwork Partnership, a trading style of Openwork Ltd which is authorised and regulated by the Financial Conduct Authority (FCA). </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48009808-15E2-3B76-4897-33F8BCD8E497}"/>
              </a:ext>
            </a:extLst>
          </p:cNvPr>
          <p:cNvPicPr>
            <a:picLocks noChangeAspect="1"/>
          </p:cNvPicPr>
          <p:nvPr/>
        </p:nvPicPr>
        <p:blipFill>
          <a:blip r:embed="rId2"/>
          <a:srcRect/>
          <a:stretch/>
        </p:blipFill>
        <p:spPr>
          <a:xfrm>
            <a:off x="8544796" y="5172226"/>
            <a:ext cx="5590703" cy="4065965"/>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TotalTime>
  <Words>1047</Words>
  <Application>Microsoft Office PowerPoint</Application>
  <PresentationFormat>Custom</PresentationFormat>
  <Paragraphs>118</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29</cp:revision>
  <cp:lastPrinted>2024-10-03T10:04:50Z</cp:lastPrinted>
  <dcterms:created xsi:type="dcterms:W3CDTF">2023-03-19T13:39:10Z</dcterms:created>
  <dcterms:modified xsi:type="dcterms:W3CDTF">2024-10-03T10:07:42Z</dcterms:modified>
</cp:coreProperties>
</file>